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7"/>
  </p:notesMasterIdLst>
  <p:handoutMasterIdLst>
    <p:handoutMasterId r:id="rId8"/>
  </p:handoutMasterIdLst>
  <p:sldIdLst>
    <p:sldId id="256" r:id="rId2"/>
    <p:sldId id="261" r:id="rId3"/>
    <p:sldId id="258" r:id="rId4"/>
    <p:sldId id="262" r:id="rId5"/>
    <p:sldId id="260" r:id="rId6"/>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8"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DBC529-8773-4D02-8CFA-ADB515C5CBA3}" type="datetime1">
              <a:rPr lang="en-GB" smtClean="0"/>
              <a:t>06/12/2023</a:t>
            </a:fld>
            <a:endParaRPr lang="en-GB"/>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n-GB" smtClean="0"/>
              <a:t>‹#›</a:t>
            </a:fld>
            <a:endParaRPr lang="en-GB"/>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777525A-FAFB-4452-AC36-0F7189B7A6A9}" type="datetime1">
              <a:rPr lang="en-GB" noProof="0" smtClean="0"/>
              <a:t>06/12/2023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n-GB" noProof="0" smtClean="0"/>
              <a:t>‹#›</a:t>
            </a:fld>
            <a:endParaRPr lang="en-GB"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1</a:t>
            </a:fld>
            <a:endParaRPr lang="en-GB"/>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2</a:t>
            </a:fld>
            <a:endParaRPr lang="en-GB"/>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C6B3AB32-59DF-41F1-9618-EDFBF5049629}" type="slidenum">
              <a:rPr lang="en-GB" smtClean="0"/>
              <a:t>3</a:t>
            </a:fld>
            <a:endParaRPr lang="en-GB"/>
          </a:p>
        </p:txBody>
      </p:sp>
    </p:spTree>
    <p:extLst>
      <p:ext uri="{BB962C8B-B14F-4D97-AF65-F5344CB8AC3E}">
        <p14:creationId xmlns:p14="http://schemas.microsoft.com/office/powerpoint/2010/main" val="213055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5</a:t>
            </a:fld>
            <a:endParaRPr lang="en-GB"/>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noProof="0"/>
              <a:t>Click to edit Master title style</a:t>
            </a:r>
            <a:endParaRPr lang="en-GB" noProof="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n-GB" noProof="0"/>
          </a:p>
        </p:txBody>
      </p:sp>
      <p:sp>
        <p:nvSpPr>
          <p:cNvPr id="4" name="Date Placehold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03A4E85-D1CF-4174-8E96-0E716FE67106}" type="datetime1">
              <a:rPr lang="en-GB" noProof="0" smtClean="0"/>
              <a:t>06/12/2023</a:t>
            </a:fld>
            <a:endParaRPr lang="en-GB" noProof="0"/>
          </a:p>
        </p:txBody>
      </p:sp>
      <p:sp>
        <p:nvSpPr>
          <p:cNvPr id="5" name="Footer Placehold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EBFDA4C-4741-4614-8CF1-6BBCA681C2EE}" type="datetime1">
              <a:rPr lang="en-GB" noProof="0" smtClean="0"/>
              <a:t>06/12/2023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a:xfrm>
            <a:off x="774923" y="675726"/>
            <a:ext cx="7896279" cy="5183073"/>
          </a:xfrm>
        </p:spPr>
        <p:txBody>
          <a:bodyPr vert="eaVert" rtlCol="0" anchor="t"/>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0663A167-FB84-446A-9868-9338781AA304}" type="datetime1">
              <a:rPr lang="en-GB" noProof="0" smtClean="0"/>
              <a:t>06/12/2023</a:t>
            </a:fld>
            <a:endParaRPr lang="en-GB" noProof="0"/>
          </a:p>
        </p:txBody>
      </p:sp>
      <p:sp>
        <p:nvSpPr>
          <p:cNvPr id="5" name="Footer Placeholder 4"/>
          <p:cNvSpPr>
            <a:spLocks noGrp="1"/>
          </p:cNvSpPr>
          <p:nvPr>
            <p:ph type="ftr" sz="quarter" idx="11"/>
          </p:nvPr>
        </p:nvSpPr>
        <p:spPr>
          <a:xfrm>
            <a:off x="774923" y="5951811"/>
            <a:ext cx="7896279" cy="365125"/>
          </a:xfrm>
        </p:spPr>
        <p:txBody>
          <a:bodyPr rtlCol="0"/>
          <a:lstStyle/>
          <a:p>
            <a:pPr rtl="0"/>
            <a:endParaRPr lang="en-GB" noProof="0"/>
          </a:p>
        </p:txBody>
      </p:sp>
      <p:sp>
        <p:nvSpPr>
          <p:cNvPr id="6" name="Slide Number Placehold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581192" y="2180496"/>
            <a:ext cx="11029615" cy="367830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E3DCA11A-9768-448A-88A0-EBE3646E26CE}" type="datetime1">
              <a:rPr lang="en-GB" noProof="0" smtClean="0"/>
              <a:t>06/12/2023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a:xfrm>
            <a:off x="10558300" y="5956137"/>
            <a:ext cx="1052508" cy="365125"/>
          </a:xfrm>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lvl1pPr>
              <a:defRPr>
                <a:solidFill>
                  <a:schemeClr val="accent1">
                    <a:lumMod val="75000"/>
                    <a:lumOff val="25000"/>
                  </a:schemeClr>
                </a:solidFill>
              </a:defRPr>
            </a:lvl1pPr>
          </a:lstStyle>
          <a:p>
            <a:pPr rtl="0"/>
            <a:fld id="{1FEDAE78-A3F9-426C-8A41-9692E3443471}" type="datetime1">
              <a:rPr lang="en-GB" noProof="0" smtClean="0"/>
              <a:t>06/12/2023</a:t>
            </a:fld>
            <a:endParaRPr lang="en-GB" noProof="0"/>
          </a:p>
        </p:txBody>
      </p:sp>
      <p:sp>
        <p:nvSpPr>
          <p:cNvPr id="5" name="Footer Placehold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Content Placeholder 2"/>
          <p:cNvSpPr>
            <a:spLocks noGrp="1"/>
          </p:cNvSpPr>
          <p:nvPr>
            <p:ph sz="half" idx="1" hasCustomPrompt="1"/>
          </p:nvPr>
        </p:nvSpPr>
        <p:spPr>
          <a:xfrm>
            <a:off x="581193" y="2228003"/>
            <a:ext cx="5422390"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188417" y="2228003"/>
            <a:ext cx="5422392"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E17F9CBD-9AAB-4D08-A1FC-12CB5054CF84}" type="datetime1">
              <a:rPr lang="en-GB" noProof="0" smtClean="0"/>
              <a:t>06/12/2023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p:cNvSpPr>
            <a:spLocks noGrp="1"/>
          </p:cNvSpPr>
          <p:nvPr>
            <p:ph sz="half" idx="2" hasCustomPrompt="1"/>
          </p:nvPr>
        </p:nvSpPr>
        <p:spPr>
          <a:xfrm>
            <a:off x="581194"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p:cNvSpPr>
            <a:spLocks noGrp="1"/>
          </p:cNvSpPr>
          <p:nvPr>
            <p:ph sz="quarter" idx="4" hasCustomPrompt="1"/>
          </p:nvPr>
        </p:nvSpPr>
        <p:spPr>
          <a:xfrm>
            <a:off x="6217709"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A9E97160-1FA1-4003-9894-A2FDBE217EB3}" type="datetime1">
              <a:rPr lang="en-GB" noProof="0" smtClean="0"/>
              <a:t>06/12/2023</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rtlCol="0"/>
          <a:lstStyle/>
          <a:p>
            <a:pPr rtl="0"/>
            <a:fld id="{25F76C7B-B428-4E1D-8DC1-C83A59B39C9C}" type="datetime1">
              <a:rPr lang="en-GB" noProof="0" smtClean="0"/>
              <a:t>06/12/2023</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89227842-69A9-4D57-8696-571A640FF47C}" type="datetime1">
              <a:rPr lang="en-GB" noProof="0" smtClean="0"/>
              <a:t>06/12/2023</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lvl1pPr>
              <a:defRPr>
                <a:solidFill>
                  <a:schemeClr val="accent1">
                    <a:lumMod val="75000"/>
                    <a:lumOff val="25000"/>
                  </a:schemeClr>
                </a:solidFill>
              </a:defRPr>
            </a:lvl1pPr>
          </a:lstStyle>
          <a:p>
            <a:pPr rtl="0"/>
            <a:fld id="{B6D4024D-709A-489C-A1E0-404FC4EC40E9}" type="datetime1">
              <a:rPr lang="en-GB" noProof="0" smtClean="0"/>
              <a:t>06/12/2023</a:t>
            </a:fld>
            <a:endParaRPr lang="en-GB" noProof="0"/>
          </a:p>
        </p:txBody>
      </p:sp>
      <p:sp>
        <p:nvSpPr>
          <p:cNvPr id="6" name="Footer Placehold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7" name="Slide Number Placehold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noProof="0"/>
              <a:t>Click to edit Master title style</a:t>
            </a:r>
            <a:endParaRPr lang="en-GB" noProof="0"/>
          </a:p>
        </p:txBody>
      </p:sp>
      <p:sp>
        <p:nvSpPr>
          <p:cNvPr id="3" name="Picture Placeholde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a:p>
        </p:txBody>
      </p:sp>
      <p:sp>
        <p:nvSpPr>
          <p:cNvPr id="4" name="Text Placehold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5FFEA7D9-67F6-4FDA-9663-2C4F43E353A1}" type="datetime1">
              <a:rPr lang="en-GB" noProof="0" smtClean="0"/>
              <a:t>06/12/2023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4B4B326D-8F15-4B53-B18E-44A3026066F3}" type="datetime1">
              <a:rPr lang="en-GB" noProof="0" smtClean="0"/>
              <a:t>06/12/2023</a:t>
            </a:fld>
            <a:endParaRPr lang="en-GB" noProof="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n-GB" noProof="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n-GB" noProof="0" smtClean="0"/>
              <a:pPr/>
              <a:t>‹#›</a:t>
            </a:fld>
            <a:endParaRPr lang="en-GB"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GB" sz="6000" dirty="0">
                <a:solidFill>
                  <a:schemeClr val="bg1"/>
                </a:solidFill>
              </a:rPr>
              <a:t>piezoelectricity</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r>
              <a:rPr lang="en-GB" b="1" i="0" dirty="0">
                <a:solidFill>
                  <a:schemeClr val="accent3">
                    <a:lumMod val="40000"/>
                    <a:lumOff val="60000"/>
                  </a:schemeClr>
                </a:solidFill>
                <a:effectLst/>
                <a:latin typeface="Segoe UI" panose="020B0502040204020203" pitchFamily="34" charset="0"/>
              </a:rPr>
              <a:t>Are piezoelectric materials worth the investment to decelerate climate change?</a:t>
            </a:r>
            <a:endParaRPr lang="en-GB" b="0" i="0" dirty="0">
              <a:solidFill>
                <a:schemeClr val="accent3">
                  <a:lumMod val="40000"/>
                  <a:lumOff val="60000"/>
                </a:schemeClr>
              </a:solidFill>
              <a:effectLst/>
              <a:latin typeface="Segoe UI" panose="020B0502040204020203" pitchFamily="34" charset="0"/>
            </a:endParaRPr>
          </a:p>
          <a:p>
            <a:pPr rtl="0"/>
            <a:endParaRPr lang="en-GB"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n-GB" dirty="0">
                <a:solidFill>
                  <a:srgbClr val="FFFEFF"/>
                </a:solidFill>
              </a:rPr>
              <a:t>So, what are piezoelectric materials?</a:t>
            </a:r>
          </a:p>
        </p:txBody>
      </p:sp>
      <p:pic>
        <p:nvPicPr>
          <p:cNvPr id="6" name="Content Placeholder 5">
            <a:extLst>
              <a:ext uri="{FF2B5EF4-FFF2-40B4-BE49-F238E27FC236}">
                <a16:creationId xmlns:a16="http://schemas.microsoft.com/office/drawing/2014/main" id="{09048B78-2024-F448-18FE-39EF0675D2CA}"/>
              </a:ext>
            </a:extLst>
          </p:cNvPr>
          <p:cNvPicPr>
            <a:picLocks noGrp="1" noChangeAspect="1"/>
          </p:cNvPicPr>
          <p:nvPr>
            <p:ph idx="1"/>
          </p:nvPr>
        </p:nvPicPr>
        <p:blipFill>
          <a:blip r:embed="rId3"/>
          <a:stretch>
            <a:fillRect/>
          </a:stretch>
        </p:blipFill>
        <p:spPr>
          <a:xfrm>
            <a:off x="5993429" y="684402"/>
            <a:ext cx="5745248" cy="3849887"/>
          </a:xfrm>
          <a:prstGeom prst="rect">
            <a:avLst/>
          </a:prstGeom>
        </p:spPr>
      </p:pic>
      <p:sp>
        <p:nvSpPr>
          <p:cNvPr id="7" name="TextBox 6">
            <a:extLst>
              <a:ext uri="{FF2B5EF4-FFF2-40B4-BE49-F238E27FC236}">
                <a16:creationId xmlns:a16="http://schemas.microsoft.com/office/drawing/2014/main" id="{A3CE3FCA-CA7E-5D5C-18D5-17601514583A}"/>
              </a:ext>
            </a:extLst>
          </p:cNvPr>
          <p:cNvSpPr txBox="1"/>
          <p:nvPr/>
        </p:nvSpPr>
        <p:spPr>
          <a:xfrm>
            <a:off x="205273" y="718457"/>
            <a:ext cx="5788156" cy="3693319"/>
          </a:xfrm>
          <a:prstGeom prst="rect">
            <a:avLst/>
          </a:prstGeom>
          <a:noFill/>
        </p:spPr>
        <p:txBody>
          <a:bodyPr wrap="square" rtlCol="0">
            <a:spAutoFit/>
          </a:bodyPr>
          <a:lstStyle/>
          <a:p>
            <a:pPr marL="285750" indent="-285750">
              <a:buFont typeface="Arial" panose="020B0604020202020204" pitchFamily="34" charset="0"/>
              <a:buChar char="•"/>
            </a:pPr>
            <a:r>
              <a:rPr lang="en-GB" dirty="0"/>
              <a:t>Piezoelectric materials are certain solids, such as crystals or ceramics that can accumulate an electric charge.</a:t>
            </a:r>
          </a:p>
          <a:p>
            <a:pPr marL="285750" indent="-285750">
              <a:buFont typeface="Arial" panose="020B0604020202020204" pitchFamily="34" charset="0"/>
              <a:buChar char="•"/>
            </a:pPr>
            <a:r>
              <a:rPr lang="en-GB" dirty="0"/>
              <a:t>These materials are placed under mechanical stress or vibrations, which result in a deformation. </a:t>
            </a:r>
          </a:p>
          <a:p>
            <a:pPr marL="285750" indent="-285750">
              <a:buFont typeface="Arial" panose="020B0604020202020204" pitchFamily="34" charset="0"/>
              <a:buChar char="•"/>
            </a:pPr>
            <a:r>
              <a:rPr lang="en-GB" dirty="0"/>
              <a:t>Piezoelectric crystals have a diameter around 10-16mm, implying they take up very little amounts of room.</a:t>
            </a:r>
          </a:p>
          <a:p>
            <a:pPr marL="285750" indent="-285750">
              <a:buFont typeface="Arial" panose="020B0604020202020204" pitchFamily="34" charset="0"/>
              <a:buChar char="•"/>
            </a:pPr>
            <a:r>
              <a:rPr lang="en-GB" dirty="0"/>
              <a:t>It is said that with an even distribution of these renewable energy devices, over a one-kilometre stretch of road, 400kW can be generated</a:t>
            </a:r>
          </a:p>
          <a:p>
            <a:pPr marL="285750" indent="-285750">
              <a:buFont typeface="Arial" panose="020B0604020202020204" pitchFamily="34" charset="0"/>
              <a:buChar char="•"/>
            </a:pPr>
            <a:r>
              <a:rPr lang="en-GB" dirty="0"/>
              <a:t>This is enough to charge over 162 homes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n-GB" dirty="0"/>
              <a:t>How useful can we make it right now?</a:t>
            </a:r>
          </a:p>
        </p:txBody>
      </p:sp>
      <p:pic>
        <p:nvPicPr>
          <p:cNvPr id="5" name="Content Placeholder 4">
            <a:extLst>
              <a:ext uri="{FF2B5EF4-FFF2-40B4-BE49-F238E27FC236}">
                <a16:creationId xmlns:a16="http://schemas.microsoft.com/office/drawing/2014/main" id="{7CDF6B30-FED3-989B-4CA2-D547C0BAAF17}"/>
              </a:ext>
            </a:extLst>
          </p:cNvPr>
          <p:cNvPicPr>
            <a:picLocks noGrp="1" noChangeAspect="1"/>
          </p:cNvPicPr>
          <p:nvPr>
            <p:ph sz="half" idx="1"/>
          </p:nvPr>
        </p:nvPicPr>
        <p:blipFill>
          <a:blip r:embed="rId3"/>
          <a:stretch>
            <a:fillRect/>
          </a:stretch>
        </p:blipFill>
        <p:spPr>
          <a:xfrm>
            <a:off x="435347" y="1958816"/>
            <a:ext cx="3910151" cy="4425206"/>
          </a:xfrm>
          <a:prstGeom prst="rect">
            <a:avLst/>
          </a:prstGeom>
        </p:spPr>
      </p:pic>
      <p:sp>
        <p:nvSpPr>
          <p:cNvPr id="7" name="Content Placeholder 6">
            <a:extLst>
              <a:ext uri="{FF2B5EF4-FFF2-40B4-BE49-F238E27FC236}">
                <a16:creationId xmlns:a16="http://schemas.microsoft.com/office/drawing/2014/main" id="{651C2504-B655-CBEE-2470-66C74D53F655}"/>
              </a:ext>
            </a:extLst>
          </p:cNvPr>
          <p:cNvSpPr>
            <a:spLocks noGrp="1"/>
          </p:cNvSpPr>
          <p:nvPr>
            <p:ph sz="half" idx="2"/>
          </p:nvPr>
        </p:nvSpPr>
        <p:spPr>
          <a:xfrm>
            <a:off x="4420998" y="1958816"/>
            <a:ext cx="7189811" cy="3181195"/>
          </a:xfrm>
        </p:spPr>
        <p:txBody>
          <a:bodyPr>
            <a:normAutofit fontScale="85000" lnSpcReduction="10000"/>
          </a:bodyPr>
          <a:lstStyle/>
          <a:p>
            <a:r>
              <a:rPr lang="en-GB" dirty="0"/>
              <a:t>As the UK is a small country compared to the likes of America, taking built up American cities makes more sense.</a:t>
            </a:r>
          </a:p>
          <a:p>
            <a:r>
              <a:rPr lang="en-GB" dirty="0"/>
              <a:t>Let's take 4 major American cities. New York, Los Angeles, Chicago and Houston.</a:t>
            </a:r>
          </a:p>
          <a:p>
            <a:r>
              <a:rPr lang="en-GB" dirty="0"/>
              <a:t>As a collective, these 4 cities have over 53,000 kilometres of public road. Using the statistics from earlier, that means over 42.1 million watts of power can be generated annually. Just through using these small crystals.</a:t>
            </a:r>
          </a:p>
          <a:p>
            <a:r>
              <a:rPr lang="en-GB" dirty="0"/>
              <a:t>But what makes these materials better than currently used materials like fossil fuels?</a:t>
            </a:r>
          </a:p>
          <a:p>
            <a:r>
              <a:rPr lang="en-GB" dirty="0"/>
              <a:t>Not only are they renewable, but piezoelectricity have an efficiency of up to 95%</a:t>
            </a:r>
          </a:p>
          <a:p>
            <a:r>
              <a:rPr lang="en-GB" dirty="0"/>
              <a:t>Fossil fuels – 35%</a:t>
            </a:r>
          </a:p>
          <a:p>
            <a:r>
              <a:rPr lang="en-GB" dirty="0"/>
              <a:t>Solar Panels- 20%</a:t>
            </a:r>
          </a:p>
        </p:txBody>
      </p:sp>
      <p:sp>
        <p:nvSpPr>
          <p:cNvPr id="8" name="TextBox 7">
            <a:extLst>
              <a:ext uri="{FF2B5EF4-FFF2-40B4-BE49-F238E27FC236}">
                <a16:creationId xmlns:a16="http://schemas.microsoft.com/office/drawing/2014/main" id="{F3B07D92-DD48-D00A-4BDA-735E6F8E364E}"/>
              </a:ext>
            </a:extLst>
          </p:cNvPr>
          <p:cNvSpPr txBox="1"/>
          <p:nvPr/>
        </p:nvSpPr>
        <p:spPr>
          <a:xfrm>
            <a:off x="4420998" y="4972231"/>
            <a:ext cx="7541703" cy="1708160"/>
          </a:xfrm>
          <a:prstGeom prst="rect">
            <a:avLst/>
          </a:prstGeom>
          <a:noFill/>
        </p:spPr>
        <p:txBody>
          <a:bodyPr wrap="square" rtlCol="0">
            <a:spAutoFit/>
          </a:bodyPr>
          <a:lstStyle/>
          <a:p>
            <a:pPr marL="285750" indent="-285750">
              <a:buFont typeface="Arial" panose="020B0604020202020204" pitchFamily="34" charset="0"/>
              <a:buChar char="•"/>
            </a:pPr>
            <a:r>
              <a:rPr lang="en-GB" sz="1500" dirty="0">
                <a:solidFill>
                  <a:srgbClr val="FF0000"/>
                </a:solidFill>
              </a:rPr>
              <a:t>These crystals are placed around 5cm below the asphalt in the road, allowing it to take in a near maxima of pressure without getting crushed and ruined.</a:t>
            </a:r>
          </a:p>
          <a:p>
            <a:pPr marL="285750" indent="-285750">
              <a:buFont typeface="Arial" panose="020B0604020202020204" pitchFamily="34" charset="0"/>
              <a:buChar char="•"/>
            </a:pPr>
            <a:r>
              <a:rPr lang="en-GB" sz="1500" dirty="0">
                <a:solidFill>
                  <a:srgbClr val="FF0000"/>
                </a:solidFill>
              </a:rPr>
              <a:t>Although these crystals are long lasting, they have their disadvantages:</a:t>
            </a:r>
          </a:p>
          <a:p>
            <a:pPr marL="285750" indent="-285750">
              <a:buFont typeface="Arial" panose="020B0604020202020204" pitchFamily="34" charset="0"/>
              <a:buChar char="•"/>
            </a:pPr>
            <a:r>
              <a:rPr lang="en-GB" sz="1500" dirty="0">
                <a:solidFill>
                  <a:srgbClr val="FF0000"/>
                </a:solidFill>
              </a:rPr>
              <a:t>Require high maintenance- a long job requiring lots of workers</a:t>
            </a:r>
          </a:p>
          <a:p>
            <a:pPr marL="285750" indent="-285750">
              <a:buFont typeface="Arial" panose="020B0604020202020204" pitchFamily="34" charset="0"/>
              <a:buChar char="•"/>
            </a:pPr>
            <a:r>
              <a:rPr lang="en-GB" sz="1500" dirty="0">
                <a:solidFill>
                  <a:srgbClr val="FF0000"/>
                </a:solidFill>
              </a:rPr>
              <a:t>May take a while to insert in roads, and therefore leading to high amounts of temporary traffic in different areas, especially in the example </a:t>
            </a:r>
          </a:p>
          <a:p>
            <a:pPr marL="285750" indent="-285750">
              <a:buFont typeface="Arial" panose="020B0604020202020204" pitchFamily="34" charset="0"/>
              <a:buChar char="•"/>
            </a:pPr>
            <a:r>
              <a:rPr lang="en-GB" sz="1500" dirty="0">
                <a:solidFill>
                  <a:srgbClr val="FF0000"/>
                </a:solidFill>
              </a:rPr>
              <a:t>Overall, can be very expensive.</a:t>
            </a:r>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26D9-5808-169B-FEBD-30B0852208E1}"/>
              </a:ext>
            </a:extLst>
          </p:cNvPr>
          <p:cNvSpPr>
            <a:spLocks noGrp="1"/>
          </p:cNvSpPr>
          <p:nvPr>
            <p:ph type="title"/>
          </p:nvPr>
        </p:nvSpPr>
        <p:spPr>
          <a:xfrm>
            <a:off x="581193" y="729658"/>
            <a:ext cx="11029616" cy="988332"/>
          </a:xfrm>
        </p:spPr>
        <p:txBody>
          <a:bodyPr anchor="b">
            <a:normAutofit/>
          </a:bodyPr>
          <a:lstStyle/>
          <a:p>
            <a:r>
              <a:rPr lang="en-GB" dirty="0"/>
              <a:t>Overall is it worth it and what next?</a:t>
            </a:r>
          </a:p>
        </p:txBody>
      </p:sp>
      <p:sp>
        <p:nvSpPr>
          <p:cNvPr id="9" name="Content Placeholder 2">
            <a:extLst>
              <a:ext uri="{FF2B5EF4-FFF2-40B4-BE49-F238E27FC236}">
                <a16:creationId xmlns:a16="http://schemas.microsoft.com/office/drawing/2014/main" id="{0AF1E48F-C7AB-00A7-87DC-BB64A73A99B4}"/>
              </a:ext>
            </a:extLst>
          </p:cNvPr>
          <p:cNvSpPr>
            <a:spLocks noGrp="1"/>
          </p:cNvSpPr>
          <p:nvPr>
            <p:ph sz="half" idx="1"/>
          </p:nvPr>
        </p:nvSpPr>
        <p:spPr>
          <a:xfrm>
            <a:off x="581192" y="2228003"/>
            <a:ext cx="5819608" cy="4374133"/>
          </a:xfrm>
        </p:spPr>
        <p:txBody>
          <a:bodyPr>
            <a:normAutofit fontScale="47500" lnSpcReduction="20000"/>
          </a:bodyPr>
          <a:lstStyle/>
          <a:p>
            <a:r>
              <a:rPr lang="en-US" sz="2800" dirty="0"/>
              <a:t>Overall, piezoelectricity does not directly lower climate change, however, it contributes to the increase of sustainable energy and therefore helps in the deduction of carbon-emitting resources, making it worth the investment.</a:t>
            </a:r>
          </a:p>
          <a:p>
            <a:r>
              <a:rPr lang="en-US" sz="2800" dirty="0"/>
              <a:t>Research shows that structural elements within the body can conduct an electric current through bones, DNA and proteins. With the development of nanotechnology, in the far future, me have high potential to generate electrical energy through human motion.</a:t>
            </a:r>
          </a:p>
          <a:p>
            <a:r>
              <a:rPr lang="en-US" sz="2800" dirty="0"/>
              <a:t>As of today, the population stands at a staggering 8.1 billion, meaning with this future development, enough energy will be gathered to charge extremely high amounts of land across the world, if not the whole globe.</a:t>
            </a:r>
          </a:p>
          <a:p>
            <a:r>
              <a:rPr lang="en-US" sz="2800" dirty="0"/>
              <a:t>80% of all energy production comes from carbon emissions, dropping this as much as possible makes it worth the investment.</a:t>
            </a:r>
          </a:p>
          <a:p>
            <a:r>
              <a:rPr lang="en-US" sz="2800" dirty="0"/>
              <a:t>However, this is a long process meaning right now it isn’t being utilized to the potential it has.</a:t>
            </a:r>
          </a:p>
          <a:p>
            <a:r>
              <a:rPr lang="en-US" sz="2800" dirty="0"/>
              <a:t>Research reckon the development could be active from 2030 onwards.</a:t>
            </a:r>
          </a:p>
          <a:p>
            <a:r>
              <a:rPr lang="en-US" sz="2800" dirty="0"/>
              <a:t>Meaning this is a subject for future investment as it has unlimited amounts of potential with high demand.</a:t>
            </a:r>
          </a:p>
          <a:p>
            <a:r>
              <a:rPr lang="en-US" sz="2800" dirty="0"/>
              <a:t>This be high demand as research reckons fossil fuels will run out by the year 2060, if rates stay the same.</a:t>
            </a:r>
          </a:p>
          <a:p>
            <a:endParaRPr lang="en-US" dirty="0"/>
          </a:p>
        </p:txBody>
      </p:sp>
      <p:pic>
        <p:nvPicPr>
          <p:cNvPr id="7" name="Content Placeholder 6">
            <a:extLst>
              <a:ext uri="{FF2B5EF4-FFF2-40B4-BE49-F238E27FC236}">
                <a16:creationId xmlns:a16="http://schemas.microsoft.com/office/drawing/2014/main" id="{3C7E8DF7-D492-4A7A-02AC-75F3C00FB711}"/>
              </a:ext>
            </a:extLst>
          </p:cNvPr>
          <p:cNvPicPr>
            <a:picLocks noGrp="1" noChangeAspect="1"/>
          </p:cNvPicPr>
          <p:nvPr>
            <p:ph sz="half" idx="2"/>
          </p:nvPr>
        </p:nvPicPr>
        <p:blipFill>
          <a:blip r:embed="rId2"/>
          <a:stretch>
            <a:fillRect/>
          </a:stretch>
        </p:blipFill>
        <p:spPr>
          <a:xfrm>
            <a:off x="6578080" y="1904660"/>
            <a:ext cx="5182183" cy="2807300"/>
          </a:xfrm>
          <a:prstGeom prst="rect">
            <a:avLst/>
          </a:prstGeom>
        </p:spPr>
      </p:pic>
    </p:spTree>
    <p:extLst>
      <p:ext uri="{BB962C8B-B14F-4D97-AF65-F5344CB8AC3E}">
        <p14:creationId xmlns:p14="http://schemas.microsoft.com/office/powerpoint/2010/main" val="363840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0F87E73C-2B1A-4602-BFBE-CFE1E55D9B38}"/>
              </a:ext>
            </a:extLst>
          </p:cNvPr>
          <p:cNvSpPr>
            <a:spLocks noGrp="1" noRot="1" noMove="1" noResize="1" noEditPoints="1" noAdjustHandles="1" noChangeArrowheads="1" noChangeShapeType="1"/>
          </p:cNvSpPr>
          <p:nvPr>
            <p:ph type="ctrTitle"/>
          </p:nvPr>
        </p:nvSpPr>
        <p:spPr>
          <a:xfrm>
            <a:off x="8296275" y="1419226"/>
            <a:ext cx="3081576" cy="1746762"/>
          </a:xfrm>
        </p:spPr>
        <p:txBody>
          <a:bodyPr rtlCol="0">
            <a:normAutofit/>
          </a:bodyPr>
          <a:lstStyle/>
          <a:p>
            <a:pPr rtl="0"/>
            <a:r>
              <a:rPr lang="en-GB" dirty="0">
                <a:solidFill>
                  <a:srgbClr val="FFFFFF"/>
                </a:solidFill>
              </a:rPr>
              <a:t>Thank You for listening</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endParaRPr lang="en-GB" dirty="0">
              <a:solidFill>
                <a:schemeClr val="bg2"/>
              </a:solidFill>
            </a:endParaRPr>
          </a:p>
          <a:p>
            <a:pPr rtl="0"/>
            <a:endParaRPr lang="en-GB"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8_TF56390039_Win32" id="{9B435FBB-37EF-4CC2-A2AA-2D5176A76904}" vid="{B037E65D-0BE2-4226-856A-90D3BD06C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117</TotalTime>
  <Words>550</Words>
  <Application>Microsoft Office PowerPoint</Application>
  <PresentationFormat>Widescreen</PresentationFormat>
  <Paragraphs>36</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Gill Sans MT</vt:lpstr>
      <vt:lpstr>Segoe UI</vt:lpstr>
      <vt:lpstr>Wingdings 2</vt:lpstr>
      <vt:lpstr>Dividend</vt:lpstr>
      <vt:lpstr>piezoelectricity</vt:lpstr>
      <vt:lpstr>So, what are piezoelectric materials?</vt:lpstr>
      <vt:lpstr>How useful can we make it right now?</vt:lpstr>
      <vt:lpstr>Overall is it worth it and what next?</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piezoelectricity</dc:title>
  <dc:creator>Hawes, Thomas (UG - Mech. Eng. Sci.)</dc:creator>
  <cp:lastModifiedBy>Hawes, Thomas (UG - Mech. Eng. Sci.)</cp:lastModifiedBy>
  <cp:revision>1</cp:revision>
  <dcterms:created xsi:type="dcterms:W3CDTF">2023-12-06T13:52:35Z</dcterms:created>
  <dcterms:modified xsi:type="dcterms:W3CDTF">2023-12-06T15:49:58Z</dcterms:modified>
</cp:coreProperties>
</file>